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78749c7ff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78749c7ff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hyperlink" Target="https://en.wikipedia.org/wiki/List_of_areas_of_London" TargetMode="Externa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7.jpg"/><Relationship Id="rId4" Type="http://schemas.openxmlformats.org/officeDocument/2006/relationships/image" Target="../media/image5.jpg"/><Relationship Id="rId5"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Capstone </a:t>
            </a:r>
            <a:endParaRPr sz="4800">
              <a:solidFill>
                <a:srgbClr val="000000"/>
              </a:solidFill>
            </a:endParaRPr>
          </a:p>
          <a:p>
            <a:pPr indent="0" lvl="0" marL="0" rtl="0" algn="l">
              <a:spcBef>
                <a:spcPts val="0"/>
              </a:spcBef>
              <a:spcAft>
                <a:spcPts val="0"/>
              </a:spcAft>
              <a:buNone/>
            </a:pPr>
            <a:r>
              <a:rPr lang="en-GB" sz="4800">
                <a:solidFill>
                  <a:srgbClr val="000000"/>
                </a:solidFill>
              </a:rPr>
              <a:t>Project</a:t>
            </a:r>
            <a:endParaRPr sz="4800">
              <a:solidFill>
                <a:srgbClr val="000000"/>
              </a:solidFill>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Siddhant Shah</a:t>
            </a:r>
            <a:endParaRPr b="1"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183" name="Google Shape;183;p19"/>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solidFill>
                  <a:srgbClr val="000000"/>
                </a:solidFill>
                <a:highlight>
                  <a:srgbClr val="FFFFFF"/>
                </a:highlight>
                <a:latin typeface="Arial"/>
                <a:ea typeface="Arial"/>
                <a:cs typeface="Arial"/>
                <a:sym typeface="Arial"/>
              </a:rPr>
              <a:t>London is a one of the hottest travel destination which one wants to visit at least once. It is the capital of United Kingdom and has various diverse people sharing their culture and heritage. I try to group the neighbor and draw insights of what they look</a:t>
            </a:r>
            <a:endParaRPr sz="1800"/>
          </a:p>
        </p:txBody>
      </p:sp>
      <p:pic>
        <p:nvPicPr>
          <p:cNvPr descr="shutterstock_429987889_edited.jpg" id="184" name="Google Shape;184;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88" name="Shape 188"/>
        <p:cNvGrpSpPr/>
        <p:nvPr/>
      </p:nvGrpSpPr>
      <p:grpSpPr>
        <a:xfrm>
          <a:off x="0" y="0"/>
          <a:ext cx="0" cy="0"/>
          <a:chOff x="0" y="0"/>
          <a:chExt cx="0" cy="0"/>
        </a:xfrm>
      </p:grpSpPr>
      <p:sp>
        <p:nvSpPr>
          <p:cNvPr id="189" name="Google Shape;189;p20"/>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Business Plan</a:t>
            </a:r>
            <a:endParaRPr sz="2600"/>
          </a:p>
        </p:txBody>
      </p:sp>
      <p:sp>
        <p:nvSpPr>
          <p:cNvPr id="190" name="Google Shape;190;p20"/>
          <p:cNvSpPr txBox="1"/>
          <p:nvPr>
            <p:ph idx="4294967295" type="body"/>
          </p:nvPr>
        </p:nvSpPr>
        <p:spPr>
          <a:xfrm>
            <a:off x="729450" y="2170450"/>
            <a:ext cx="7010100" cy="2628300"/>
          </a:xfrm>
          <a:prstGeom prst="rect">
            <a:avLst/>
          </a:prstGeom>
        </p:spPr>
        <p:txBody>
          <a:bodyPr anchorCtr="0" anchor="t" bIns="91425" lIns="91425" spcFirstLastPara="1" rIns="91425" wrap="square" tIns="91425">
            <a:noAutofit/>
          </a:bodyPr>
          <a:lstStyle/>
          <a:p>
            <a:pPr indent="0" lvl="0" marL="101600" marR="127000" rtl="0" algn="l">
              <a:spcBef>
                <a:spcPts val="0"/>
              </a:spcBef>
              <a:spcAft>
                <a:spcPts val="0"/>
              </a:spcAft>
              <a:buNone/>
            </a:pPr>
            <a:r>
              <a:rPr lang="en-GB" sz="2000">
                <a:solidFill>
                  <a:srgbClr val="FFFFFF"/>
                </a:solidFill>
              </a:rPr>
              <a:t>The goal is to help people decide various neighborhood to select and settle as well as guide visitors to the best places they would want to live in. The findings will help them make decisions based on the area, food and many more.</a:t>
            </a:r>
            <a:endParaRPr sz="2000">
              <a:solidFill>
                <a:srgbClr val="FFFFFF"/>
              </a:solidFill>
            </a:endParaRPr>
          </a:p>
          <a:p>
            <a:pPr indent="0" lvl="0" marL="0" rtl="0" algn="l">
              <a:spcBef>
                <a:spcPts val="0"/>
              </a:spcBef>
              <a:spcAft>
                <a:spcPts val="1600"/>
              </a:spcAft>
              <a:buNone/>
            </a:pPr>
            <a:r>
              <a:t/>
            </a:r>
            <a:endParaRPr sz="2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C0llection of Data</a:t>
            </a:r>
            <a:endParaRPr b="0"/>
          </a:p>
        </p:txBody>
      </p:sp>
      <p:sp>
        <p:nvSpPr>
          <p:cNvPr id="196" name="Google Shape;196;p21"/>
          <p:cNvSpPr txBox="1"/>
          <p:nvPr>
            <p:ph idx="1" type="body"/>
          </p:nvPr>
        </p:nvSpPr>
        <p:spPr>
          <a:xfrm>
            <a:off x="721225" y="2434125"/>
            <a:ext cx="5615400" cy="2089800"/>
          </a:xfrm>
          <a:prstGeom prst="rect">
            <a:avLst/>
          </a:prstGeom>
        </p:spPr>
        <p:txBody>
          <a:bodyPr anchorCtr="0" anchor="t" bIns="91425" lIns="91425" spcFirstLastPara="1" rIns="91425" wrap="square" tIns="91425">
            <a:noAutofit/>
          </a:bodyPr>
          <a:lstStyle/>
          <a:p>
            <a:pPr indent="-323850" lvl="0" marL="457200" marR="114300" rtl="0" algn="l">
              <a:spcBef>
                <a:spcPts val="0"/>
              </a:spcBef>
              <a:spcAft>
                <a:spcPts val="0"/>
              </a:spcAft>
              <a:buClr>
                <a:srgbClr val="000000"/>
              </a:buClr>
              <a:buSzPts val="1500"/>
              <a:buFont typeface="Arial"/>
              <a:buChar char="●"/>
            </a:pPr>
            <a:r>
              <a:rPr lang="en-GB" sz="1500">
                <a:solidFill>
                  <a:srgbClr val="000000"/>
                </a:solidFill>
                <a:latin typeface="Arial"/>
                <a:ea typeface="Arial"/>
                <a:cs typeface="Arial"/>
                <a:sym typeface="Arial"/>
              </a:rPr>
              <a:t>Here we need the location data of the city of London.</a:t>
            </a:r>
            <a:endParaRPr sz="1500">
              <a:solidFill>
                <a:srgbClr val="000000"/>
              </a:solidFill>
              <a:latin typeface="Arial"/>
              <a:ea typeface="Arial"/>
              <a:cs typeface="Arial"/>
              <a:sym typeface="Arial"/>
            </a:endParaRPr>
          </a:p>
          <a:p>
            <a:pPr indent="-323850" lvl="0" marL="457200" marR="114300" rtl="0" algn="l">
              <a:spcBef>
                <a:spcPts val="0"/>
              </a:spcBef>
              <a:spcAft>
                <a:spcPts val="0"/>
              </a:spcAft>
              <a:buClr>
                <a:srgbClr val="000000"/>
              </a:buClr>
              <a:buSzPts val="1500"/>
              <a:buFont typeface="Arial"/>
              <a:buChar char="●"/>
            </a:pPr>
            <a:r>
              <a:rPr lang="en-GB" sz="1500">
                <a:solidFill>
                  <a:srgbClr val="000000"/>
                </a:solidFill>
                <a:latin typeface="Arial"/>
                <a:ea typeface="Arial"/>
                <a:cs typeface="Arial"/>
                <a:sym typeface="Arial"/>
              </a:rPr>
              <a:t> We find the neighborhoods using the postal Code and most popular venue categories</a:t>
            </a:r>
            <a:endParaRPr sz="1500">
              <a:solidFill>
                <a:srgbClr val="000000"/>
              </a:solidFill>
              <a:latin typeface="Arial"/>
              <a:ea typeface="Arial"/>
              <a:cs typeface="Arial"/>
              <a:sym typeface="Arial"/>
            </a:endParaRPr>
          </a:p>
          <a:p>
            <a:pPr indent="-323850" lvl="0" marL="457200" marR="114300" rtl="0" algn="l">
              <a:spcBef>
                <a:spcPts val="0"/>
              </a:spcBef>
              <a:spcAft>
                <a:spcPts val="0"/>
              </a:spcAft>
              <a:buSzPts val="1500"/>
              <a:buFont typeface="Arial"/>
              <a:buChar char="●"/>
            </a:pPr>
            <a:r>
              <a:rPr lang="en-GB" sz="1500">
                <a:solidFill>
                  <a:srgbClr val="000000"/>
                </a:solidFill>
                <a:latin typeface="Arial"/>
                <a:ea typeface="Arial"/>
                <a:cs typeface="Arial"/>
                <a:sym typeface="Arial"/>
              </a:rPr>
              <a:t>To Get the data, We scrape our data from </a:t>
            </a:r>
            <a:r>
              <a:rPr lang="en-GB" sz="1500" u="sng">
                <a:solidFill>
                  <a:srgbClr val="296EAA"/>
                </a:solidFill>
                <a:latin typeface="Arial"/>
                <a:ea typeface="Arial"/>
                <a:cs typeface="Arial"/>
                <a:sym typeface="Arial"/>
                <a:hlinkClick r:id="rId3">
                  <a:extLst>
                    <a:ext uri="{A12FA001-AC4F-418D-AE19-62706E023703}">
                      <ahyp:hlinkClr val="tx"/>
                    </a:ext>
                  </a:extLst>
                </a:hlinkClick>
              </a:rPr>
              <a:t>https://en.wikipedia.org/wiki/List_of_areas_of_London</a:t>
            </a:r>
            <a:endParaRPr sz="1500" u="sng">
              <a:solidFill>
                <a:srgbClr val="296EAA"/>
              </a:solidFill>
              <a:latin typeface="Arial"/>
              <a:ea typeface="Arial"/>
              <a:cs typeface="Arial"/>
              <a:sym typeface="Arial"/>
            </a:endParaRPr>
          </a:p>
          <a:p>
            <a:pPr indent="-323850" lvl="0" marL="457200" marR="114300" rtl="0" algn="l">
              <a:spcBef>
                <a:spcPts val="0"/>
              </a:spcBef>
              <a:spcAft>
                <a:spcPts val="0"/>
              </a:spcAft>
              <a:buClr>
                <a:srgbClr val="000000"/>
              </a:buClr>
              <a:buSzPts val="1500"/>
              <a:buFont typeface="Arial"/>
              <a:buChar char="●"/>
            </a:pPr>
            <a:r>
              <a:rPr lang="en-GB" sz="1500">
                <a:solidFill>
                  <a:srgbClr val="000000"/>
                </a:solidFill>
                <a:latin typeface="Arial"/>
                <a:ea typeface="Arial"/>
                <a:cs typeface="Arial"/>
                <a:sym typeface="Arial"/>
              </a:rPr>
              <a:t>To get the location </a:t>
            </a:r>
            <a:r>
              <a:rPr lang="en-GB" sz="1500">
                <a:solidFill>
                  <a:srgbClr val="000000"/>
                </a:solidFill>
                <a:latin typeface="Arial"/>
                <a:ea typeface="Arial"/>
                <a:cs typeface="Arial"/>
                <a:sym typeface="Arial"/>
              </a:rPr>
              <a:t>coordinates</a:t>
            </a:r>
            <a:r>
              <a:rPr lang="en-GB" sz="1500">
                <a:solidFill>
                  <a:srgbClr val="000000"/>
                </a:solidFill>
                <a:latin typeface="Arial"/>
                <a:ea typeface="Arial"/>
                <a:cs typeface="Arial"/>
                <a:sym typeface="Arial"/>
              </a:rPr>
              <a:t> we use Arcgis API</a:t>
            </a:r>
            <a:endParaRPr sz="1500">
              <a:solidFill>
                <a:srgbClr val="000000"/>
              </a:solidFill>
              <a:latin typeface="Arial"/>
              <a:ea typeface="Arial"/>
              <a:cs typeface="Arial"/>
              <a:sym typeface="Arial"/>
            </a:endParaRPr>
          </a:p>
          <a:p>
            <a:pPr indent="0" lvl="0" marL="457200" rtl="0" algn="l">
              <a:spcBef>
                <a:spcPts val="0"/>
              </a:spcBef>
              <a:spcAft>
                <a:spcPts val="1600"/>
              </a:spcAft>
              <a:buNone/>
            </a:pPr>
            <a:r>
              <a:t/>
            </a:r>
            <a:endParaRPr sz="1500"/>
          </a:p>
        </p:txBody>
      </p:sp>
      <p:pic>
        <p:nvPicPr>
          <p:cNvPr descr="shutterstock_368732306.jpg" id="197" name="Google Shape;197;p21"/>
          <p:cNvPicPr preferRelativeResize="0"/>
          <p:nvPr/>
        </p:nvPicPr>
        <p:blipFill rotWithShape="1">
          <a:blip r:embed="rId4">
            <a:alphaModFix/>
          </a:blip>
          <a:srcRect b="0" l="29621" r="29621" t="4942"/>
          <a:stretch/>
        </p:blipFill>
        <p:spPr>
          <a:xfrm>
            <a:off x="7170362" y="1184600"/>
            <a:ext cx="1973638" cy="32625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GB" sz="1950">
                <a:solidFill>
                  <a:srgbClr val="000000"/>
                </a:solidFill>
                <a:highlight>
                  <a:srgbClr val="FFFFFF"/>
                </a:highlight>
                <a:latin typeface="Arial"/>
                <a:ea typeface="Arial"/>
                <a:cs typeface="Arial"/>
                <a:sym typeface="Arial"/>
              </a:rPr>
              <a:t>Foursquare API Data</a:t>
            </a:r>
            <a:endParaRPr sz="19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b="0"/>
          </a:p>
        </p:txBody>
      </p:sp>
      <p:sp>
        <p:nvSpPr>
          <p:cNvPr id="203" name="Google Shape;203;p22"/>
          <p:cNvSpPr txBox="1"/>
          <p:nvPr>
            <p:ph idx="1" type="body"/>
          </p:nvPr>
        </p:nvSpPr>
        <p:spPr>
          <a:xfrm>
            <a:off x="730725" y="2113275"/>
            <a:ext cx="3893400" cy="262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000000"/>
                </a:solidFill>
                <a:highlight>
                  <a:srgbClr val="FFFFFF"/>
                </a:highlight>
                <a:latin typeface="Arial"/>
                <a:ea typeface="Arial"/>
                <a:cs typeface="Arial"/>
                <a:sym typeface="Arial"/>
              </a:rPr>
              <a:t>We will need data about different venues in different neighbourhoods of that specific borough. In order to gain that information we will use "Foursquare" locational information. </a:t>
            </a:r>
            <a:endParaRPr sz="1200">
              <a:solidFill>
                <a:srgbClr val="000000"/>
              </a:solidFill>
              <a:highlight>
                <a:srgbClr val="FFFFFF"/>
              </a:highlight>
              <a:latin typeface="Arial"/>
              <a:ea typeface="Arial"/>
              <a:cs typeface="Arial"/>
              <a:sym typeface="Arial"/>
            </a:endParaRPr>
          </a:p>
          <a:p>
            <a:pPr indent="0" lvl="0" marL="0" rtl="0" algn="l">
              <a:spcBef>
                <a:spcPts val="1600"/>
              </a:spcBef>
              <a:spcAft>
                <a:spcPts val="0"/>
              </a:spcAft>
              <a:buNone/>
            </a:pPr>
            <a:r>
              <a:rPr lang="en-GB" sz="1200">
                <a:solidFill>
                  <a:srgbClr val="000000"/>
                </a:solidFill>
                <a:highlight>
                  <a:srgbClr val="FFFFFF"/>
                </a:highlight>
                <a:latin typeface="Arial"/>
                <a:ea typeface="Arial"/>
                <a:cs typeface="Arial"/>
                <a:sym typeface="Arial"/>
              </a:rPr>
              <a:t>Foursquare is a location data provider with information about all manner of venues and events within an area of interest. Such information includes venue names, locations, menus and even photos.</a:t>
            </a:r>
            <a:endParaRPr sz="1200">
              <a:solidFill>
                <a:srgbClr val="000000"/>
              </a:solidFill>
              <a:highlight>
                <a:srgbClr val="FFFFFF"/>
              </a:highlight>
              <a:latin typeface="Arial"/>
              <a:ea typeface="Arial"/>
              <a:cs typeface="Arial"/>
              <a:sym typeface="Arial"/>
            </a:endParaRPr>
          </a:p>
          <a:p>
            <a:pPr indent="0" lvl="0" marL="0" rtl="0" algn="l">
              <a:spcBef>
                <a:spcPts val="1600"/>
              </a:spcBef>
              <a:spcAft>
                <a:spcPts val="1600"/>
              </a:spcAft>
              <a:buNone/>
            </a:pPr>
            <a:r>
              <a:rPr lang="en-GB" sz="1200">
                <a:solidFill>
                  <a:srgbClr val="000000"/>
                </a:solidFill>
                <a:highlight>
                  <a:srgbClr val="FFFFFF"/>
                </a:highlight>
                <a:latin typeface="Arial"/>
                <a:ea typeface="Arial"/>
                <a:cs typeface="Arial"/>
                <a:sym typeface="Arial"/>
              </a:rPr>
              <a:t> As such, the foursquare location platform will be used as the sole data source since all the stated required information can be obtained through the API.</a:t>
            </a:r>
            <a:endParaRPr sz="1200"/>
          </a:p>
        </p:txBody>
      </p:sp>
      <p:pic>
        <p:nvPicPr>
          <p:cNvPr descr="shutterstock_199014602.jpg" id="204" name="Google Shape;204;p22"/>
          <p:cNvPicPr preferRelativeResize="0"/>
          <p:nvPr/>
        </p:nvPicPr>
        <p:blipFill rotWithShape="1">
          <a:blip r:embed="rId3">
            <a:alphaModFix/>
          </a:blip>
          <a:srcRect b="14900" l="27866" r="791" t="2590"/>
          <a:stretch/>
        </p:blipFill>
        <p:spPr>
          <a:xfrm>
            <a:off x="5146750" y="1184600"/>
            <a:ext cx="3997249" cy="32625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3"/>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GB" sz="1950">
                <a:solidFill>
                  <a:srgbClr val="000000"/>
                </a:solidFill>
                <a:highlight>
                  <a:srgbClr val="FFFFFF"/>
                </a:highlight>
                <a:latin typeface="Arial"/>
                <a:ea typeface="Arial"/>
                <a:cs typeface="Arial"/>
                <a:sym typeface="Arial"/>
              </a:rPr>
              <a:t>Methodology</a:t>
            </a:r>
            <a:endParaRPr sz="19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10" name="Google Shape;210;p23"/>
          <p:cNvSpPr txBox="1"/>
          <p:nvPr>
            <p:ph idx="1" type="body"/>
          </p:nvPr>
        </p:nvSpPr>
        <p:spPr>
          <a:xfrm>
            <a:off x="721225" y="1965150"/>
            <a:ext cx="3636600" cy="85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The following Steps are followed in order to get the desired result. All the steps have been described in the report.</a:t>
            </a:r>
            <a:endParaRPr sz="1100"/>
          </a:p>
        </p:txBody>
      </p:sp>
      <p:sp>
        <p:nvSpPr>
          <p:cNvPr id="211" name="Google Shape;211;p23"/>
          <p:cNvSpPr txBox="1"/>
          <p:nvPr/>
        </p:nvSpPr>
        <p:spPr>
          <a:xfrm>
            <a:off x="734530" y="30831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01    | </a:t>
            </a:r>
            <a:r>
              <a:rPr lang="en-GB" sz="1000">
                <a:solidFill>
                  <a:srgbClr val="000000"/>
                </a:solidFill>
                <a:latin typeface="Lato"/>
                <a:ea typeface="Lato"/>
                <a:cs typeface="Lato"/>
                <a:sym typeface="Lato"/>
              </a:rPr>
              <a:t>   </a:t>
            </a:r>
            <a:r>
              <a:rPr lang="en-GB" sz="1000">
                <a:latin typeface="Lato"/>
                <a:ea typeface="Lato"/>
                <a:cs typeface="Lato"/>
                <a:sym typeface="Lato"/>
              </a:rPr>
              <a:t>Importing Necessary packages</a:t>
            </a:r>
            <a:endParaRPr/>
          </a:p>
        </p:txBody>
      </p:sp>
      <p:sp>
        <p:nvSpPr>
          <p:cNvPr id="212" name="Google Shape;212;p23"/>
          <p:cNvSpPr txBox="1"/>
          <p:nvPr/>
        </p:nvSpPr>
        <p:spPr>
          <a:xfrm>
            <a:off x="734530" y="33444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02    |</a:t>
            </a:r>
            <a:r>
              <a:rPr b="1" lang="en-GB" sz="1000">
                <a:solidFill>
                  <a:srgbClr val="CCCCCC"/>
                </a:solidFill>
                <a:latin typeface="Lato"/>
                <a:ea typeface="Lato"/>
                <a:cs typeface="Lato"/>
                <a:sym typeface="Lato"/>
              </a:rPr>
              <a:t>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Data Collection</a:t>
            </a:r>
            <a:endParaRPr/>
          </a:p>
        </p:txBody>
      </p:sp>
      <p:sp>
        <p:nvSpPr>
          <p:cNvPr id="213" name="Google Shape;213;p23"/>
          <p:cNvSpPr txBox="1"/>
          <p:nvPr/>
        </p:nvSpPr>
        <p:spPr>
          <a:xfrm>
            <a:off x="734530" y="36057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03    |</a:t>
            </a:r>
            <a:r>
              <a:rPr b="1" lang="en-GB" sz="1000">
                <a:solidFill>
                  <a:srgbClr val="CCCCCC"/>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Data cleaning and reshaping</a:t>
            </a:r>
            <a:endParaRPr/>
          </a:p>
        </p:txBody>
      </p:sp>
      <p:sp>
        <p:nvSpPr>
          <p:cNvPr id="214" name="Google Shape;214;p23"/>
          <p:cNvSpPr txBox="1"/>
          <p:nvPr/>
        </p:nvSpPr>
        <p:spPr>
          <a:xfrm>
            <a:off x="734530" y="38670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04    |</a:t>
            </a:r>
            <a:r>
              <a:rPr b="1" lang="en-GB" sz="1000">
                <a:solidFill>
                  <a:srgbClr val="000000"/>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Feature Selection</a:t>
            </a:r>
            <a:endParaRPr sz="1000">
              <a:solidFill>
                <a:srgbClr val="000000"/>
              </a:solidFill>
              <a:latin typeface="Lato"/>
              <a:ea typeface="Lato"/>
              <a:cs typeface="Lato"/>
              <a:sym typeface="Lato"/>
            </a:endParaRPr>
          </a:p>
        </p:txBody>
      </p:sp>
      <p:sp>
        <p:nvSpPr>
          <p:cNvPr id="215" name="Google Shape;215;p23"/>
          <p:cNvSpPr txBox="1"/>
          <p:nvPr/>
        </p:nvSpPr>
        <p:spPr>
          <a:xfrm>
            <a:off x="734530" y="41283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000">
                <a:solidFill>
                  <a:schemeClr val="dk1"/>
                </a:solidFill>
                <a:latin typeface="Lato"/>
                <a:ea typeface="Lato"/>
                <a:cs typeface="Lato"/>
                <a:sym typeface="Lato"/>
              </a:rPr>
              <a:t>05    | </a:t>
            </a:r>
            <a:r>
              <a:rPr lang="en-GB" sz="1000">
                <a:solidFill>
                  <a:srgbClr val="53C6A1"/>
                </a:solidFill>
                <a:latin typeface="Lato"/>
                <a:ea typeface="Lato"/>
                <a:cs typeface="Lato"/>
                <a:sym typeface="Lato"/>
              </a:rPr>
              <a:t>   </a:t>
            </a:r>
            <a:r>
              <a:rPr lang="en-GB" sz="1000">
                <a:latin typeface="Lato"/>
                <a:ea typeface="Lato"/>
                <a:cs typeface="Lato"/>
                <a:sym typeface="Lato"/>
              </a:rPr>
              <a:t>Hot Encoding</a:t>
            </a:r>
            <a:endParaRPr sz="1000">
              <a:latin typeface="Lato"/>
              <a:ea typeface="Lato"/>
              <a:cs typeface="Lato"/>
              <a:sym typeface="Lato"/>
            </a:endParaRPr>
          </a:p>
          <a:p>
            <a:pPr indent="0" lvl="0" marL="0" rtl="0" algn="l">
              <a:lnSpc>
                <a:spcPct val="115000"/>
              </a:lnSpc>
              <a:spcBef>
                <a:spcPts val="1600"/>
              </a:spcBef>
              <a:spcAft>
                <a:spcPts val="0"/>
              </a:spcAft>
              <a:buNone/>
            </a:pPr>
            <a:r>
              <a:t/>
            </a:r>
            <a:endParaRPr sz="1000">
              <a:latin typeface="Lato"/>
              <a:ea typeface="Lato"/>
              <a:cs typeface="Lato"/>
              <a:sym typeface="Lato"/>
            </a:endParaRPr>
          </a:p>
          <a:p>
            <a:pPr indent="0" lvl="0" marL="0" rtl="0" algn="l">
              <a:lnSpc>
                <a:spcPct val="115000"/>
              </a:lnSpc>
              <a:spcBef>
                <a:spcPts val="1600"/>
              </a:spcBef>
              <a:spcAft>
                <a:spcPts val="1600"/>
              </a:spcAft>
              <a:buNone/>
            </a:pPr>
            <a:r>
              <a:t/>
            </a:r>
            <a:endParaRPr b="1" sz="1000">
              <a:solidFill>
                <a:schemeClr val="dk1"/>
              </a:solidFill>
              <a:latin typeface="Lato"/>
              <a:ea typeface="Lato"/>
              <a:cs typeface="Lato"/>
              <a:sym typeface="Lato"/>
            </a:endParaRPr>
          </a:p>
        </p:txBody>
      </p:sp>
      <p:pic>
        <p:nvPicPr>
          <p:cNvPr descr="offset_comp_267026.jpg" id="216" name="Google Shape;216;p23"/>
          <p:cNvPicPr preferRelativeResize="0"/>
          <p:nvPr/>
        </p:nvPicPr>
        <p:blipFill rotWithShape="1">
          <a:blip r:embed="rId3">
            <a:alphaModFix/>
          </a:blip>
          <a:srcRect b="6490" l="40074" r="22771" t="1581"/>
          <a:stretch/>
        </p:blipFill>
        <p:spPr>
          <a:xfrm>
            <a:off x="5146750" y="1184600"/>
            <a:ext cx="1977667" cy="3262598"/>
          </a:xfrm>
          <a:prstGeom prst="rect">
            <a:avLst/>
          </a:prstGeom>
          <a:noFill/>
          <a:ln>
            <a:noFill/>
          </a:ln>
        </p:spPr>
      </p:pic>
      <p:pic>
        <p:nvPicPr>
          <p:cNvPr descr="offset_comp_429332_Edited.jpg" id="217" name="Google Shape;217;p23"/>
          <p:cNvPicPr preferRelativeResize="0"/>
          <p:nvPr/>
        </p:nvPicPr>
        <p:blipFill rotWithShape="1">
          <a:blip r:embed="rId4">
            <a:alphaModFix/>
          </a:blip>
          <a:srcRect b="850" l="19769" r="7253" t="5665"/>
          <a:stretch/>
        </p:blipFill>
        <p:spPr>
          <a:xfrm>
            <a:off x="7172149" y="1184609"/>
            <a:ext cx="1971851" cy="1611565"/>
          </a:xfrm>
          <a:prstGeom prst="rect">
            <a:avLst/>
          </a:prstGeom>
          <a:noFill/>
          <a:ln>
            <a:noFill/>
          </a:ln>
        </p:spPr>
      </p:pic>
      <p:pic>
        <p:nvPicPr>
          <p:cNvPr descr="offset_comp_389009_Edited.jpg" id="218" name="Google Shape;218;p23"/>
          <p:cNvPicPr preferRelativeResize="0"/>
          <p:nvPr/>
        </p:nvPicPr>
        <p:blipFill rotWithShape="1">
          <a:blip r:embed="rId5">
            <a:alphaModFix/>
          </a:blip>
          <a:srcRect b="2335" l="17128" r="5717" t="2335"/>
          <a:stretch/>
        </p:blipFill>
        <p:spPr>
          <a:xfrm>
            <a:off x="7172149" y="2835640"/>
            <a:ext cx="1971840" cy="1611560"/>
          </a:xfrm>
          <a:prstGeom prst="rect">
            <a:avLst/>
          </a:prstGeom>
          <a:noFill/>
          <a:ln>
            <a:noFill/>
          </a:ln>
        </p:spPr>
      </p:pic>
      <p:sp>
        <p:nvSpPr>
          <p:cNvPr id="219" name="Google Shape;219;p23"/>
          <p:cNvSpPr txBox="1"/>
          <p:nvPr/>
        </p:nvSpPr>
        <p:spPr>
          <a:xfrm>
            <a:off x="734530" y="43896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000">
                <a:solidFill>
                  <a:schemeClr val="dk1"/>
                </a:solidFill>
                <a:latin typeface="Lato"/>
                <a:ea typeface="Lato"/>
                <a:cs typeface="Lato"/>
                <a:sym typeface="Lato"/>
              </a:rPr>
              <a:t>06    | </a:t>
            </a:r>
            <a:r>
              <a:rPr lang="en-GB" sz="1000">
                <a:solidFill>
                  <a:srgbClr val="53C6A1"/>
                </a:solidFill>
                <a:latin typeface="Lato"/>
                <a:ea typeface="Lato"/>
                <a:cs typeface="Lato"/>
                <a:sym typeface="Lato"/>
              </a:rPr>
              <a:t>   </a:t>
            </a:r>
            <a:r>
              <a:rPr lang="en-GB" sz="1000">
                <a:latin typeface="Lato"/>
                <a:ea typeface="Lato"/>
                <a:cs typeface="Lato"/>
                <a:sym typeface="Lato"/>
              </a:rPr>
              <a:t>Applying K-Means </a:t>
            </a:r>
            <a:endParaRPr sz="1000">
              <a:latin typeface="Lato"/>
              <a:ea typeface="Lato"/>
              <a:cs typeface="Lato"/>
              <a:sym typeface="Lato"/>
            </a:endParaRPr>
          </a:p>
          <a:p>
            <a:pPr indent="0" lvl="0" marL="0" rtl="0" algn="l">
              <a:lnSpc>
                <a:spcPct val="115000"/>
              </a:lnSpc>
              <a:spcBef>
                <a:spcPts val="1600"/>
              </a:spcBef>
              <a:spcAft>
                <a:spcPts val="0"/>
              </a:spcAft>
              <a:buNone/>
            </a:pPr>
            <a:r>
              <a:t/>
            </a:r>
            <a:endParaRPr sz="1000">
              <a:latin typeface="Lato"/>
              <a:ea typeface="Lato"/>
              <a:cs typeface="Lato"/>
              <a:sym typeface="Lato"/>
            </a:endParaRPr>
          </a:p>
          <a:p>
            <a:pPr indent="0" lvl="0" marL="0" rtl="0" algn="l">
              <a:lnSpc>
                <a:spcPct val="115000"/>
              </a:lnSpc>
              <a:spcBef>
                <a:spcPts val="1600"/>
              </a:spcBef>
              <a:spcAft>
                <a:spcPts val="1600"/>
              </a:spcAft>
              <a:buNone/>
            </a:pPr>
            <a:r>
              <a:t/>
            </a:r>
            <a:endParaRPr b="1" sz="1000">
              <a:solidFill>
                <a:schemeClr val="dk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23" name="Shape 223"/>
        <p:cNvGrpSpPr/>
        <p:nvPr/>
      </p:nvGrpSpPr>
      <p:grpSpPr>
        <a:xfrm>
          <a:off x="0" y="0"/>
          <a:ext cx="0" cy="0"/>
          <a:chOff x="0" y="0"/>
          <a:chExt cx="0" cy="0"/>
        </a:xfrm>
      </p:grpSpPr>
      <p:sp>
        <p:nvSpPr>
          <p:cNvPr id="224" name="Google Shape;224;p24"/>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Result</a:t>
            </a:r>
            <a:endParaRPr sz="2500"/>
          </a:p>
        </p:txBody>
      </p:sp>
      <p:sp>
        <p:nvSpPr>
          <p:cNvPr id="225" name="Google Shape;225;p24"/>
          <p:cNvSpPr txBox="1"/>
          <p:nvPr>
            <p:ph idx="4294967295" type="body"/>
          </p:nvPr>
        </p:nvSpPr>
        <p:spPr>
          <a:xfrm>
            <a:off x="729450" y="1749350"/>
            <a:ext cx="7010100" cy="26283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lang="en-GB" sz="1600">
                <a:solidFill>
                  <a:srgbClr val="FFFFFF"/>
                </a:solidFill>
                <a:latin typeface="Arial"/>
                <a:ea typeface="Arial"/>
                <a:cs typeface="Arial"/>
                <a:sym typeface="Arial"/>
              </a:rPr>
              <a:t>The neighbourhoods of London are very </a:t>
            </a:r>
            <a:r>
              <a:rPr lang="en-GB" sz="1600">
                <a:solidFill>
                  <a:srgbClr val="FFFFFF"/>
                </a:solidFill>
                <a:latin typeface="Arial"/>
                <a:ea typeface="Arial"/>
                <a:cs typeface="Arial"/>
                <a:sym typeface="Arial"/>
              </a:rPr>
              <a:t>multicultural</a:t>
            </a:r>
            <a:r>
              <a:rPr lang="en-GB" sz="1600">
                <a:solidFill>
                  <a:srgbClr val="FFFFFF"/>
                </a:solidFill>
                <a:latin typeface="Arial"/>
                <a:ea typeface="Arial"/>
                <a:cs typeface="Arial"/>
                <a:sym typeface="Arial"/>
              </a:rPr>
              <a:t>. There are a lot of different </a:t>
            </a:r>
            <a:r>
              <a:rPr lang="en-GB" sz="1600">
                <a:solidFill>
                  <a:srgbClr val="FFFFFF"/>
                </a:solidFill>
                <a:latin typeface="Arial"/>
                <a:ea typeface="Arial"/>
                <a:cs typeface="Arial"/>
                <a:sym typeface="Arial"/>
              </a:rPr>
              <a:t>cuisines</a:t>
            </a:r>
            <a:r>
              <a:rPr lang="en-GB" sz="1600">
                <a:solidFill>
                  <a:srgbClr val="FFFFFF"/>
                </a:solidFill>
                <a:latin typeface="Arial"/>
                <a:ea typeface="Arial"/>
                <a:cs typeface="Arial"/>
                <a:sym typeface="Arial"/>
              </a:rPr>
              <a:t> including Indian, Italian, Turkish and Chinese. London seems to take a step further in this direction by having a lot of Restaurants, bars, juice bars, coffee shops, Fish and Chips shop and Breakfast spots. It has a lot of shopping options too with that of the Flea markets, flower shops, fish markets, Fishing stores, clothing stores. The main modes of transport seem to be Buses and trains</a:t>
            </a:r>
            <a:endParaRPr sz="16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31" name="Google Shape;231;p25"/>
          <p:cNvSpPr txBox="1"/>
          <p:nvPr>
            <p:ph idx="1" type="body"/>
          </p:nvPr>
        </p:nvSpPr>
        <p:spPr>
          <a:xfrm>
            <a:off x="1295250" y="1958550"/>
            <a:ext cx="73374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solidFill>
                  <a:srgbClr val="000000"/>
                </a:solidFill>
                <a:highlight>
                  <a:srgbClr val="FFFFFF"/>
                </a:highlight>
                <a:latin typeface="Arial"/>
                <a:ea typeface="Arial"/>
                <a:cs typeface="Arial"/>
                <a:sym typeface="Arial"/>
              </a:rPr>
              <a:t>The purpose of this project was to explore the city of London and see how attractive it is to potential tourists and migrants. We explored the city based on their postal codes and then found the common venues present in each of the neighbourhoods finally concluding with clustering similar neighbourhoods together.</a:t>
            </a:r>
            <a:endParaRPr sz="1800"/>
          </a:p>
        </p:txBody>
      </p:sp>
      <p:pic>
        <p:nvPicPr>
          <p:cNvPr descr="shutterstock_429987889_edited.jpg" id="232" name="Google Shape;232;p25"/>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6"/>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